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8" r:id="rId2"/>
    <p:sldId id="266" r:id="rId3"/>
    <p:sldId id="267" r:id="rId4"/>
    <p:sldId id="270" r:id="rId5"/>
    <p:sldId id="271" r:id="rId6"/>
    <p:sldId id="272" r:id="rId7"/>
    <p:sldId id="273" r:id="rId8"/>
    <p:sldId id="274" r:id="rId9"/>
    <p:sldId id="278" r:id="rId10"/>
    <p:sldId id="279" r:id="rId11"/>
    <p:sldId id="275"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5"/>
    <p:restoredTop sz="77925"/>
  </p:normalViewPr>
  <p:slideViewPr>
    <p:cSldViewPr snapToGrid="0">
      <p:cViewPr varScale="1">
        <p:scale>
          <a:sx n="85" d="100"/>
          <a:sy n="85" d="100"/>
        </p:scale>
        <p:origin x="2600" y="160"/>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6/24/25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S6: </a:t>
            </a:r>
          </a:p>
          <a:p>
            <a:r>
              <a:rPr lang="en-US" dirty="0"/>
              <a:t>Results from mortality sensitivity testing for population estimates and covariate effect estimates. </a:t>
            </a:r>
          </a:p>
        </p:txBody>
      </p:sp>
      <p:sp>
        <p:nvSpPr>
          <p:cNvPr id="4" name="Slide Number Placeholder 3"/>
          <p:cNvSpPr>
            <a:spLocks noGrp="1"/>
          </p:cNvSpPr>
          <p:nvPr>
            <p:ph type="sldNum" sz="quarter" idx="5"/>
          </p:nvPr>
        </p:nvSpPr>
        <p:spPr/>
        <p:txBody>
          <a:bodyPr/>
          <a:lstStyle/>
          <a:p>
            <a:fld id="{D66BF9EB-64A4-DC4D-A06C-F056DA3200C4}" type="slidenum">
              <a:rPr lang="en-US" smtClean="0"/>
              <a:t>12</a:t>
            </a:fld>
            <a:endParaRPr lang="en-US"/>
          </a:p>
        </p:txBody>
      </p:sp>
    </p:spTree>
    <p:extLst>
      <p:ext uri="{BB962C8B-B14F-4D97-AF65-F5344CB8AC3E}">
        <p14:creationId xmlns:p14="http://schemas.microsoft.com/office/powerpoint/2010/main" val="225676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subscripts represent the brood year (t) or calendar year (y), the stage (s, e=eggs, j=juvenile, m=marine, r = recruit, h = harvest and s = spawner), and the age (a).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after the first winter at sea (2 - 3).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percent change in survival with an increase in 1 SD for each covariate. Estimates are based on covariate coefficients conditional on the carrying capacity and productivity rate without density dependence. Colors represent the life-stage where survival is estimated, informed by the respective covariate. Points represent mean estimates, thick lines represent 50%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background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stage. The dashed line represents a 1:1 comparison line, points that fall on the line are equal. All abundances are in tens of thousands.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The Y axis can be interpreted as the number of standard deviations </a:t>
            </a:r>
            <a:r>
              <a:rPr lang="en-US" sz="1800" dirty="0">
                <a:effectLst/>
                <a:latin typeface="Times New Roman" panose="02020603050405020304" pitchFamily="18" charset="0"/>
                <a:ea typeface="Times New Roman" panose="02020603050405020304" pitchFamily="18" charset="0"/>
              </a:rPr>
              <a:t>higher or lower than the full model's estimate.  </a:t>
            </a:r>
            <a:endParaRPr lang="en-US" dirty="0"/>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6/24/25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6/24/25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May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graphs showing different stages of abundance&#10;&#10;AI-generated content may be incorrect.">
            <a:extLst>
              <a:ext uri="{FF2B5EF4-FFF2-40B4-BE49-F238E27FC236}">
                <a16:creationId xmlns:a16="http://schemas.microsoft.com/office/drawing/2014/main" id="{D9E8C500-AFD5-7BFF-3F64-46DAD5D7878E}"/>
              </a:ext>
            </a:extLst>
          </p:cNvPr>
          <p:cNvPicPr>
            <a:picLocks noChangeAspect="1"/>
          </p:cNvPicPr>
          <p:nvPr/>
        </p:nvPicPr>
        <p:blipFill>
          <a:blip r:embed="rId3"/>
          <a:stretch>
            <a:fillRect/>
          </a:stretch>
        </p:blipFill>
        <p:spPr>
          <a:xfrm>
            <a:off x="152400" y="-1"/>
            <a:ext cx="9613900" cy="6867071"/>
          </a:xfrm>
          <a:prstGeom prst="rect">
            <a:avLst/>
          </a:prstGeo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FD23F6A-4CC5-6AFB-DA78-230CEB6E1496}"/>
              </a:ext>
            </a:extLst>
          </p:cNvPr>
          <p:cNvSpPr/>
          <p:nvPr/>
        </p:nvSpPr>
        <p:spPr>
          <a:xfrm>
            <a:off x="4038600" y="4971143"/>
            <a:ext cx="179614" cy="4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8" name="Picture 17" descr="A diagram of a patient's performance&#10;&#10;AI-generated content may be incorrect.">
            <a:extLst>
              <a:ext uri="{FF2B5EF4-FFF2-40B4-BE49-F238E27FC236}">
                <a16:creationId xmlns:a16="http://schemas.microsoft.com/office/drawing/2014/main" id="{F04C1FCF-3A40-DA04-CDBF-E40C7B27ED38}"/>
              </a:ext>
            </a:extLst>
          </p:cNvPr>
          <p:cNvPicPr>
            <a:picLocks noChangeAspect="1"/>
          </p:cNvPicPr>
          <p:nvPr/>
        </p:nvPicPr>
        <p:blipFill>
          <a:blip r:embed="rId3"/>
          <a:stretch>
            <a:fillRect/>
          </a:stretch>
        </p:blipFill>
        <p:spPr>
          <a:xfrm>
            <a:off x="9525" y="441960"/>
            <a:ext cx="12182475" cy="487299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numbers&#10;&#10;AI-generated content may be incorrect.">
            <a:extLst>
              <a:ext uri="{FF2B5EF4-FFF2-40B4-BE49-F238E27FC236}">
                <a16:creationId xmlns:a16="http://schemas.microsoft.com/office/drawing/2014/main" id="{43A97928-055C-6445-AE44-6FDCCD2AE7E8}"/>
              </a:ext>
            </a:extLst>
          </p:cNvPr>
          <p:cNvPicPr>
            <a:picLocks noGrp="1" noChangeAspect="1"/>
          </p:cNvPicPr>
          <p:nvPr>
            <p:ph idx="1"/>
          </p:nvPr>
        </p:nvPicPr>
        <p:blipFill>
          <a:blip r:embed="rId3"/>
          <a:stretch>
            <a:fillRect/>
          </a:stretch>
        </p:blipFill>
        <p:spPr>
          <a:xfrm>
            <a:off x="2011346" y="0"/>
            <a:ext cx="8169308" cy="6535447"/>
          </a:xfrm>
        </p:spPr>
      </p:pic>
    </p:spTree>
    <p:extLst>
      <p:ext uri="{BB962C8B-B14F-4D97-AF65-F5344CB8AC3E}">
        <p14:creationId xmlns:p14="http://schemas.microsoft.com/office/powerpoint/2010/main" val="398496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arctic&#10;&#10;AI-generated content may be incorrect.">
            <a:extLst>
              <a:ext uri="{FF2B5EF4-FFF2-40B4-BE49-F238E27FC236}">
                <a16:creationId xmlns:a16="http://schemas.microsoft.com/office/drawing/2014/main" id="{D623DB09-DA50-67EC-6825-3FD10E2FBD13}"/>
              </a:ext>
            </a:extLst>
          </p:cNvPr>
          <p:cNvPicPr>
            <a:picLocks noChangeAspect="1"/>
          </p:cNvPicPr>
          <p:nvPr/>
        </p:nvPicPr>
        <p:blipFill>
          <a:blip r:embed="rId3"/>
          <a:stretch>
            <a:fillRect/>
          </a:stretch>
        </p:blipFill>
        <p:spPr>
          <a:xfrm>
            <a:off x="1066800" y="76200"/>
            <a:ext cx="10191750" cy="679450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709134" y="95034"/>
            <a:ext cx="5934135" cy="6812692"/>
            <a:chOff x="709134" y="95034"/>
            <a:chExt cx="5934135" cy="681269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91250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42639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50827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524131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548026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709134" y="430948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Harvest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ADF&amp;G,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1.Eggs - </a:t>
              </a:r>
              <a:r>
                <a:rPr lang="en-US" sz="2000" b="1" dirty="0" err="1">
                  <a:latin typeface="Calibri" panose="020F0502020204030204" pitchFamily="34" charset="0"/>
                  <a:cs typeface="Calibri" panose="020F0502020204030204" pitchFamily="34" charset="0"/>
                </a:rPr>
                <a:t>N</a:t>
              </a:r>
              <a:r>
                <a:rPr lang="en-US" sz="2000" b="1" baseline="-25000" dirty="0" err="1">
                  <a:latin typeface="Calibri" panose="020F0502020204030204" pitchFamily="34" charset="0"/>
                  <a:cs typeface="Calibri" panose="020F0502020204030204" pitchFamily="34" charset="0"/>
                </a:rPr>
                <a:t>t,s</a:t>
              </a:r>
              <a:r>
                <a:rPr lang="en-US" sz="2000" b="1" baseline="-25000" dirty="0">
                  <a:latin typeface="Calibri" panose="020F0502020204030204" pitchFamily="34" charset="0"/>
                  <a:cs typeface="Calibri" panose="020F0502020204030204" pitchFamily="34" charset="0"/>
                </a:rPr>
                <a:t>=e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474933" y="362393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Total Returns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r,a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ADF&amp;G,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476046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535191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91245"/>
              <a:ext cx="3200399" cy="1077218"/>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Marine Juvenile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t,s</a:t>
              </a:r>
              <a:r>
                <a:rPr lang="en-US" sz="2000" b="1" baseline="-25000" dirty="0">
                  <a:solidFill>
                    <a:schemeClr val="accent2">
                      <a:lumMod val="75000"/>
                    </a:schemeClr>
                  </a:solidFill>
                  <a:latin typeface="Calibri" panose="020F0502020204030204" pitchFamily="34" charset="0"/>
                  <a:cs typeface="Calibri" panose="020F0502020204030204" pitchFamily="34" charset="0"/>
                </a:rPr>
                <a:t>=j </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NOAA/ADF&amp;G,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603056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6. Spawners - </a:t>
              </a:r>
              <a:r>
                <a:rPr lang="en-US" sz="2000" b="1" dirty="0" err="1">
                  <a:solidFill>
                    <a:schemeClr val="accent2">
                      <a:lumMod val="75000"/>
                    </a:schemeClr>
                  </a:solidFill>
                  <a:latin typeface="Calibri" panose="020F0502020204030204" pitchFamily="34" charset="0"/>
                  <a:cs typeface="Calibri" panose="020F0502020204030204" pitchFamily="34" charset="0"/>
                </a:rPr>
                <a:t>N</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y,s</a:t>
              </a:r>
              <a:r>
                <a:rPr lang="en-US" sz="2000" b="1" baseline="-25000" dirty="0">
                  <a:solidFill>
                    <a:schemeClr val="accent2">
                      <a:lumMod val="75000"/>
                    </a:schemeClr>
                  </a:solidFill>
                  <a:latin typeface="Calibri" panose="020F0502020204030204" pitchFamily="34" charset="0"/>
                  <a:cs typeface="Calibri" panose="020F0502020204030204" pitchFamily="34" charset="0"/>
                </a:rPr>
                <a:t>=</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ADF&amp;G,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12755" y="5706558"/>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878839" y="2212344"/>
            <a:ext cx="5542278" cy="3200400"/>
          </a:xfrm>
          <a:prstGeom prst="arc">
            <a:avLst>
              <a:gd name="adj1" fmla="val 10972945"/>
              <a:gd name="adj2" fmla="val 21355020"/>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2024106"/>
            <a:chOff x="6566178" y="251283"/>
            <a:chExt cx="5626137" cy="2024106"/>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024106"/>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1938992"/>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Winter Snowpack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p>
            <a:p>
              <a:pPr rtl="0">
                <a:spcBef>
                  <a:spcPts val="0"/>
                </a:spcBef>
                <a:spcAft>
                  <a:spcPts val="0"/>
                </a:spcAft>
              </a:pPr>
              <a:r>
                <a:rPr lang="en-US" sz="1500" dirty="0">
                  <a:latin typeface="Calibri Light" panose="020F0302020204030204" pitchFamily="34" charset="0"/>
                  <a:cs typeface="Calibri Light" panose="020F0302020204030204" pitchFamily="34" charset="0"/>
                </a:rPr>
                <a:t>3. N Bering Sea Summer Cumulative Degree Days </a:t>
              </a:r>
            </a:p>
            <a:p>
              <a:r>
                <a:rPr lang="en-US" sz="1500" dirty="0">
                  <a:latin typeface="Calibri Light" panose="020F0302020204030204" pitchFamily="34" charset="0"/>
                  <a:cs typeface="Calibri Light" panose="020F0302020204030204" pitchFamily="34" charset="0"/>
                </a:rPr>
                <a:t>	AKFIN, NOAA </a:t>
              </a:r>
            </a:p>
            <a:p>
              <a:r>
                <a:rPr lang="en-US" sz="1500" dirty="0">
                  <a:latin typeface="Calibri Light" panose="020F0302020204030204" pitchFamily="34" charset="0"/>
                  <a:cs typeface="Calibri Light" panose="020F0302020204030204" pitchFamily="34" charset="0"/>
                </a:rPr>
                <a:t>4. EBS Pollock Recruitment Index</a:t>
              </a:r>
            </a:p>
            <a:p>
              <a:r>
                <a:rPr lang="en-US" sz="1500" dirty="0">
                  <a:latin typeface="Calibri Light" panose="020F0302020204030204" pitchFamily="34" charset="0"/>
                  <a:cs typeface="Calibri Light" panose="020F0302020204030204" pitchFamily="34" charset="0"/>
                </a:rPr>
                <a:t>	Ianelli et al. 2024</a:t>
              </a: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334849"/>
            <a:ext cx="6743245" cy="2285343"/>
            <a:chOff x="6687741" y="2676147"/>
            <a:chExt cx="6743245" cy="2285343"/>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1694024"/>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91665"/>
              <a:ext cx="6350198" cy="2169825"/>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5.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6.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115135" y="36890"/>
            <a:ext cx="3625911"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2999391"/>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
        <p:nvSpPr>
          <p:cNvPr id="2" name="TextBox 1">
            <a:extLst>
              <a:ext uri="{FF2B5EF4-FFF2-40B4-BE49-F238E27FC236}">
                <a16:creationId xmlns:a16="http://schemas.microsoft.com/office/drawing/2014/main" id="{DE6554C6-D5FA-C26B-59C7-E33A68DBDFC1}"/>
              </a:ext>
            </a:extLst>
          </p:cNvPr>
          <p:cNvSpPr txBox="1"/>
          <p:nvPr/>
        </p:nvSpPr>
        <p:spPr>
          <a:xfrm>
            <a:off x="2303515" y="2682423"/>
            <a:ext cx="3577304" cy="846386"/>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3. Marine Immature - N</a:t>
            </a:r>
            <a:r>
              <a:rPr lang="en-US" sz="2000" b="1" baseline="-25000" dirty="0">
                <a:latin typeface="Calibri" panose="020F0502020204030204" pitchFamily="34" charset="0"/>
                <a:cs typeface="Calibri" panose="020F0502020204030204" pitchFamily="34" charset="0"/>
              </a:rPr>
              <a:t>t+1,s=m</a:t>
            </a:r>
            <a:endParaRPr lang="en-US" sz="2000" b="1" dirty="0">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after first winter at sea</a:t>
            </a:r>
          </a:p>
          <a:p>
            <a:endParaRPr lang="en-US" sz="1400" dirty="0">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7F615E70-BE2C-9E5E-66C9-3C5BFFE4E2A4}"/>
              </a:ext>
            </a:extLst>
          </p:cNvPr>
          <p:cNvCxnSpPr>
            <a:cxnSpLocks/>
          </p:cNvCxnSpPr>
          <p:nvPr/>
        </p:nvCxnSpPr>
        <p:spPr>
          <a:xfrm>
            <a:off x="5652250" y="4021728"/>
            <a:ext cx="0" cy="5156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F815A1-79ED-DC03-312B-E88727609263}"/>
              </a:ext>
            </a:extLst>
          </p:cNvPr>
          <p:cNvPicPr>
            <a:picLocks noChangeAspect="1"/>
          </p:cNvPicPr>
          <p:nvPr/>
        </p:nvPicPr>
        <p:blipFill>
          <a:blip r:embed="rId9"/>
          <a:stretch>
            <a:fillRect/>
          </a:stretch>
        </p:blipFill>
        <p:spPr>
          <a:xfrm flipH="1">
            <a:off x="4586176" y="2887987"/>
            <a:ext cx="2006900" cy="1251399"/>
          </a:xfrm>
          <a:prstGeom prst="rect">
            <a:avLst/>
          </a:prstGeom>
        </p:spPr>
      </p:pic>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7" name="Picture 6" descr="A graph of a number of years&#10;&#10;AI-generated content may be incorrect.">
            <a:extLst>
              <a:ext uri="{FF2B5EF4-FFF2-40B4-BE49-F238E27FC236}">
                <a16:creationId xmlns:a16="http://schemas.microsoft.com/office/drawing/2014/main" id="{CB7EF1F2-4A89-4660-6D78-7B9A6AF33695}"/>
              </a:ext>
            </a:extLst>
          </p:cNvPr>
          <p:cNvPicPr>
            <a:picLocks noChangeAspect="1"/>
          </p:cNvPicPr>
          <p:nvPr/>
        </p:nvPicPr>
        <p:blipFill>
          <a:blip r:embed="rId3"/>
          <a:stretch>
            <a:fillRect/>
          </a:stretch>
        </p:blipFill>
        <p:spPr>
          <a:xfrm>
            <a:off x="2108617" y="106180"/>
            <a:ext cx="7974767" cy="6645640"/>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6" name="Picture 5" descr="A screenshot of a video game&#10;&#10;AI-generated content may be incorrect.">
            <a:extLst>
              <a:ext uri="{FF2B5EF4-FFF2-40B4-BE49-F238E27FC236}">
                <a16:creationId xmlns:a16="http://schemas.microsoft.com/office/drawing/2014/main" id="{8342A851-2BD3-AEFE-EF53-850B44199754}"/>
              </a:ext>
            </a:extLst>
          </p:cNvPr>
          <p:cNvPicPr>
            <a:picLocks noChangeAspect="1"/>
          </p:cNvPicPr>
          <p:nvPr/>
        </p:nvPicPr>
        <p:blipFill>
          <a:blip r:embed="rId3"/>
          <a:stretch>
            <a:fillRect/>
          </a:stretch>
        </p:blipFill>
        <p:spPr>
          <a:xfrm>
            <a:off x="179882" y="48361"/>
            <a:ext cx="11562726" cy="6607272"/>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5" name="Picture 4" descr="A graph of different types of temperature&#10;&#10;AI-generated content may be incorrect.">
            <a:extLst>
              <a:ext uri="{FF2B5EF4-FFF2-40B4-BE49-F238E27FC236}">
                <a16:creationId xmlns:a16="http://schemas.microsoft.com/office/drawing/2014/main" id="{BCE6C008-7371-1E83-1583-31ED785C79BD}"/>
              </a:ext>
            </a:extLst>
          </p:cNvPr>
          <p:cNvPicPr>
            <a:picLocks noChangeAspect="1"/>
          </p:cNvPicPr>
          <p:nvPr/>
        </p:nvPicPr>
        <p:blipFill>
          <a:blip r:embed="rId3"/>
          <a:stretch>
            <a:fillRect/>
          </a:stretch>
        </p:blipFill>
        <p:spPr>
          <a:xfrm>
            <a:off x="2711116" y="92242"/>
            <a:ext cx="6769768" cy="6769768"/>
          </a:xfrm>
          <a:prstGeom prst="rect">
            <a:avLst/>
          </a:prstGeo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4" name="Picture 3" descr="A graph of age gap&#10;&#10;AI-generated content may be incorrect.">
            <a:extLst>
              <a:ext uri="{FF2B5EF4-FFF2-40B4-BE49-F238E27FC236}">
                <a16:creationId xmlns:a16="http://schemas.microsoft.com/office/drawing/2014/main" id="{567AB567-859A-EBFE-A156-023AB722E201}"/>
              </a:ext>
            </a:extLst>
          </p:cNvPr>
          <p:cNvPicPr>
            <a:picLocks noChangeAspect="1"/>
          </p:cNvPicPr>
          <p:nvPr/>
        </p:nvPicPr>
        <p:blipFill>
          <a:blip r:embed="rId3"/>
          <a:stretch>
            <a:fillRect/>
          </a:stretch>
        </p:blipFill>
        <p:spPr>
          <a:xfrm>
            <a:off x="1680519" y="117389"/>
            <a:ext cx="8987481" cy="6740611"/>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40836</TotalTime>
  <Words>981</Words>
  <Application>Microsoft Macintosh PowerPoint</Application>
  <PresentationFormat>Widescreen</PresentationFormat>
  <Paragraphs>64</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Calibri</vt:lpstr>
      <vt:lpstr>Calibri Light</vt:lpstr>
      <vt:lpstr>Times New Roman</vt:lpstr>
      <vt:lpstr>Office Theme</vt:lpstr>
      <vt:lpstr>New set of figures as of May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71</cp:revision>
  <dcterms:created xsi:type="dcterms:W3CDTF">2024-11-20T18:51:47Z</dcterms:created>
  <dcterms:modified xsi:type="dcterms:W3CDTF">2025-06-25T19:17:08Z</dcterms:modified>
</cp:coreProperties>
</file>